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7" r:id="rId13"/>
    <p:sldId id="269" r:id="rId14"/>
    <p:sldId id="270" r:id="rId15"/>
    <p:sldId id="271" r:id="rId16"/>
    <p:sldId id="272" r:id="rId17"/>
    <p:sldId id="279" r:id="rId18"/>
    <p:sldId id="274" r:id="rId19"/>
    <p:sldId id="275" r:id="rId20"/>
    <p:sldId id="280" r:id="rId21"/>
    <p:sldId id="278" r:id="rId22"/>
    <p:sldId id="281" r:id="rId23"/>
    <p:sldId id="282" r:id="rId24"/>
    <p:sldId id="287" r:id="rId25"/>
    <p:sldId id="283" r:id="rId26"/>
    <p:sldId id="286" r:id="rId27"/>
    <p:sldId id="284" r:id="rId28"/>
    <p:sldId id="285" r:id="rId29"/>
    <p:sldId id="288" r:id="rId30"/>
    <p:sldId id="289" r:id="rId31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6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9634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4191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051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2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2338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4008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3649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9828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0904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617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7A5AF24-1969-41A3-91F6-69B13ABE0D54}" type="datetimeFigureOut">
              <a:rPr lang="es-419" smtClean="0"/>
              <a:t>4/5/2017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D2D018E-9373-473D-997E-F6776B6D7B2F}" type="slidenum">
              <a:rPr lang="es-419" smtClean="0"/>
              <a:t>‹#›</a:t>
            </a:fld>
            <a:endParaRPr lang="es-419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31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800" b="1" dirty="0"/>
              <a:t>Arquitectura de Integración y Procesos de BI</a:t>
            </a:r>
            <a:endParaRPr lang="es-419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419" sz="5400" dirty="0" smtClean="0"/>
              <a:t>Capitulo 3</a:t>
            </a:r>
            <a:endParaRPr lang="es-419" sz="5400" dirty="0"/>
          </a:p>
        </p:txBody>
      </p:sp>
    </p:spTree>
    <p:extLst>
      <p:ext uri="{BB962C8B-B14F-4D97-AF65-F5344CB8AC3E}">
        <p14:creationId xmlns:p14="http://schemas.microsoft.com/office/powerpoint/2010/main" val="12242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sz="7200" dirty="0" smtClean="0"/>
              <a:t>Entonces…	</a:t>
            </a:r>
            <a:endParaRPr lang="es-419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4400" dirty="0" smtClean="0"/>
              <a:t>Los diagramas de arquitectura son una forma de representar una solución ordenada de un problema y se puede aplicar tanto para </a:t>
            </a:r>
            <a:r>
              <a:rPr lang="es-419" sz="4800" b="1" dirty="0" smtClean="0">
                <a:solidFill>
                  <a:schemeClr val="bg2">
                    <a:lumMod val="50000"/>
                  </a:schemeClr>
                </a:solidFill>
              </a:rPr>
              <a:t>datos, procesos, aplicaciones, redes, seguridad,</a:t>
            </a:r>
            <a:r>
              <a:rPr lang="es-419" sz="4400" dirty="0" smtClean="0"/>
              <a:t> entre otros!</a:t>
            </a:r>
            <a:endParaRPr lang="es-419" sz="4400" dirty="0"/>
          </a:p>
        </p:txBody>
      </p:sp>
    </p:spTree>
    <p:extLst>
      <p:ext uri="{BB962C8B-B14F-4D97-AF65-F5344CB8AC3E}">
        <p14:creationId xmlns:p14="http://schemas.microsoft.com/office/powerpoint/2010/main" val="15190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485" y="985801"/>
            <a:ext cx="10058400" cy="3566160"/>
          </a:xfrm>
        </p:spPr>
        <p:txBody>
          <a:bodyPr>
            <a:normAutofit/>
          </a:bodyPr>
          <a:lstStyle/>
          <a:p>
            <a:r>
              <a:rPr lang="es-ES" sz="8800" b="1" dirty="0" smtClean="0">
                <a:solidFill>
                  <a:schemeClr val="bg1"/>
                </a:solidFill>
              </a:rPr>
              <a:t>Componentes de Integración</a:t>
            </a:r>
            <a:endParaRPr lang="es-419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2.hubspot.net/hub/418817/hubfs/Big_Data_Lab.jpg?t=1460653380795&amp;width=50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933"/>
            <a:ext cx="12192000" cy="641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59" y="219879"/>
            <a:ext cx="7838271" cy="4596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850" y="5550794"/>
            <a:ext cx="1095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dirty="0" smtClean="0"/>
              <a:t>El núcleo de un diseño de BI es un </a:t>
            </a:r>
            <a:r>
              <a:rPr lang="es-419" sz="4000" dirty="0" err="1" smtClean="0"/>
              <a:t>Datawarehouse</a:t>
            </a:r>
            <a:r>
              <a:rPr lang="es-419" sz="4000" dirty="0" smtClean="0"/>
              <a:t>!!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23137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Datawarehouse</a:t>
            </a:r>
            <a:r>
              <a:rPr lang="es-419" dirty="0" smtClean="0"/>
              <a:t>	</a:t>
            </a:r>
            <a:r>
              <a:rPr lang="es-419" dirty="0"/>
              <a:t> </a:t>
            </a:r>
            <a:r>
              <a:rPr lang="es-419" dirty="0" smtClean="0"/>
              <a:t>   </a:t>
            </a:r>
            <a:r>
              <a:rPr lang="es-419" dirty="0" smtClean="0"/>
              <a:t>Propiedades</a:t>
            </a:r>
            <a:r>
              <a:rPr lang="es-419" dirty="0" smtClean="0"/>
              <a:t>	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419" sz="3600" dirty="0" smtClean="0"/>
              <a:t>Repositorio de datos que proporciona una visión global, común e integrada de los datos de la organización –independientemente de como se vayan a utilizar posteriormente por los consumidores o usuarios. </a:t>
            </a:r>
            <a:endParaRPr lang="es-419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419" sz="3600" dirty="0" smtClean="0"/>
              <a:t>- </a:t>
            </a:r>
            <a:r>
              <a:rPr lang="es-419" sz="3600" dirty="0" smtClean="0"/>
              <a:t>Estable</a:t>
            </a:r>
            <a:endParaRPr lang="es-419" sz="3600" dirty="0" smtClean="0"/>
          </a:p>
          <a:p>
            <a:r>
              <a:rPr lang="es-419" sz="3600" dirty="0" smtClean="0"/>
              <a:t>- Coherente</a:t>
            </a:r>
            <a:endParaRPr lang="es-419" sz="3600" dirty="0" smtClean="0"/>
          </a:p>
          <a:p>
            <a:r>
              <a:rPr lang="es-419" sz="3600" dirty="0" smtClean="0"/>
              <a:t>- </a:t>
            </a:r>
            <a:r>
              <a:rPr lang="es-419" sz="3600" dirty="0" smtClean="0"/>
              <a:t>Fiable</a:t>
            </a:r>
            <a:endParaRPr lang="es-419" sz="3600" dirty="0" smtClean="0"/>
          </a:p>
          <a:p>
            <a:r>
              <a:rPr lang="es-419" sz="3600" dirty="0" smtClean="0"/>
              <a:t>- Información </a:t>
            </a:r>
            <a:r>
              <a:rPr lang="es-419" sz="3600" dirty="0" smtClean="0"/>
              <a:t>Histórica </a:t>
            </a:r>
            <a:endParaRPr lang="es-419" sz="3600" dirty="0"/>
          </a:p>
        </p:txBody>
      </p:sp>
    </p:spTree>
    <p:extLst>
      <p:ext uri="{BB962C8B-B14F-4D97-AF65-F5344CB8AC3E}">
        <p14:creationId xmlns:p14="http://schemas.microsoft.com/office/powerpoint/2010/main" val="290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Características de un </a:t>
            </a:r>
            <a:r>
              <a:rPr lang="es-419" dirty="0" err="1" smtClean="0"/>
              <a:t>Datawarehouse</a:t>
            </a:r>
            <a:r>
              <a:rPr lang="es-419" dirty="0" smtClean="0"/>
              <a:t> 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419" sz="3600" b="1" dirty="0" smtClean="0"/>
              <a:t>Orientado a un tema: </a:t>
            </a:r>
            <a:r>
              <a:rPr lang="es-419" sz="3600" dirty="0"/>
              <a:t>Organiza una colección de información alrededor de un tema </a:t>
            </a:r>
            <a:r>
              <a:rPr lang="es-419" sz="3600" dirty="0" smtClean="0"/>
              <a:t>central</a:t>
            </a:r>
          </a:p>
          <a:p>
            <a:r>
              <a:rPr lang="es-419" sz="3600" b="1" dirty="0" smtClean="0"/>
              <a:t>Integrado: </a:t>
            </a:r>
            <a:r>
              <a:rPr lang="es-419" sz="3600" dirty="0" smtClean="0"/>
              <a:t>incluye datos de múltiples orígenes y presenta consistencias de datos</a:t>
            </a:r>
          </a:p>
          <a:p>
            <a:r>
              <a:rPr lang="es-419" sz="3600" b="1" dirty="0"/>
              <a:t>Variable en el </a:t>
            </a:r>
            <a:r>
              <a:rPr lang="es-419" sz="3600" b="1" dirty="0" smtClean="0"/>
              <a:t>tiempo: </a:t>
            </a:r>
            <a:r>
              <a:rPr lang="es-419" sz="3600" dirty="0" smtClean="0"/>
              <a:t>se </a:t>
            </a:r>
            <a:r>
              <a:rPr lang="es-419" sz="3600" dirty="0"/>
              <a:t>realizan fotos de los datos basados en fechas o </a:t>
            </a:r>
            <a:r>
              <a:rPr lang="es-419" sz="3600" dirty="0" smtClean="0"/>
              <a:t>hechos</a:t>
            </a:r>
          </a:p>
          <a:p>
            <a:r>
              <a:rPr lang="es-419" sz="3600" b="1" dirty="0" smtClean="0"/>
              <a:t>No Volátil: </a:t>
            </a:r>
            <a:r>
              <a:rPr lang="es-419" sz="3600" dirty="0" smtClean="0"/>
              <a:t>Solo de lectura para los usuarios finales</a:t>
            </a:r>
            <a:endParaRPr lang="es-419" sz="3600" dirty="0"/>
          </a:p>
        </p:txBody>
      </p:sp>
    </p:spTree>
    <p:extLst>
      <p:ext uri="{BB962C8B-B14F-4D97-AF65-F5344CB8AC3E}">
        <p14:creationId xmlns:p14="http://schemas.microsoft.com/office/powerpoint/2010/main" val="21835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58" y="838690"/>
            <a:ext cx="7667423" cy="5181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276" y="373488"/>
            <a:ext cx="7559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dirty="0" smtClean="0"/>
              <a:t>Arquitectura de un </a:t>
            </a:r>
            <a:r>
              <a:rPr lang="es-419" sz="4000" dirty="0" err="1" smtClean="0"/>
              <a:t>DataWarehouse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30834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230" y="1959102"/>
            <a:ext cx="10058400" cy="3566160"/>
          </a:xfrm>
        </p:spPr>
        <p:txBody>
          <a:bodyPr>
            <a:noAutofit/>
          </a:bodyPr>
          <a:lstStyle/>
          <a:p>
            <a:r>
              <a:rPr lang="es-419" sz="8800" dirty="0"/>
              <a:t>Point to Point vs </a:t>
            </a:r>
            <a:r>
              <a:rPr lang="es-419" sz="8800" dirty="0" err="1"/>
              <a:t>Hub</a:t>
            </a:r>
            <a:r>
              <a:rPr lang="es-419" sz="8800" dirty="0"/>
              <a:t> and </a:t>
            </a:r>
            <a:r>
              <a:rPr lang="es-419" sz="8800" dirty="0" err="1"/>
              <a:t>Spoke</a:t>
            </a:r>
            <a:r>
              <a:rPr lang="es-419" sz="8800" dirty="0"/>
              <a:t> vs ESB</a:t>
            </a:r>
            <a:br>
              <a:rPr lang="es-419" sz="8800" dirty="0"/>
            </a:br>
            <a:endParaRPr lang="es-419" sz="8800" dirty="0"/>
          </a:p>
        </p:txBody>
      </p:sp>
    </p:spTree>
    <p:extLst>
      <p:ext uri="{BB962C8B-B14F-4D97-AF65-F5344CB8AC3E}">
        <p14:creationId xmlns:p14="http://schemas.microsoft.com/office/powerpoint/2010/main" val="21188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9" y="1790163"/>
            <a:ext cx="10674080" cy="369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276" y="373488"/>
            <a:ext cx="8210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dirty="0" smtClean="0"/>
              <a:t>Point to Point vs </a:t>
            </a:r>
            <a:r>
              <a:rPr lang="es-419" sz="4000" dirty="0" err="1" smtClean="0"/>
              <a:t>Hub</a:t>
            </a:r>
            <a:r>
              <a:rPr lang="es-419" sz="4000" dirty="0" smtClean="0"/>
              <a:t> and </a:t>
            </a:r>
            <a:r>
              <a:rPr lang="es-419" sz="4000" dirty="0" err="1" smtClean="0"/>
              <a:t>Spoke</a:t>
            </a:r>
            <a:r>
              <a:rPr lang="es-419" sz="4000" dirty="0" smtClean="0"/>
              <a:t> vs ESB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21476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andhill.com/wp-content/uploads/2012/10/4.-Reference-SOA-for-Ban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8" y="0"/>
            <a:ext cx="9066727" cy="67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b="1" dirty="0" smtClean="0">
                <a:solidFill>
                  <a:schemeClr val="bg1"/>
                </a:solidFill>
              </a:rPr>
              <a:t>Concepto </a:t>
            </a:r>
            <a:r>
              <a:rPr lang="es-ES" sz="8800" b="1" dirty="0">
                <a:solidFill>
                  <a:schemeClr val="bg1"/>
                </a:solidFill>
              </a:rPr>
              <a:t>de Arquitectura </a:t>
            </a:r>
            <a:endParaRPr lang="es-419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Fuentes de Datos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180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Fuentes de Datos</a:t>
            </a:r>
            <a:endParaRPr lang="es-41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2062162"/>
            <a:ext cx="11487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69" y="801317"/>
            <a:ext cx="10058400" cy="3566160"/>
          </a:xfrm>
        </p:spPr>
        <p:txBody>
          <a:bodyPr>
            <a:normAutofit/>
          </a:bodyPr>
          <a:lstStyle/>
          <a:p>
            <a:r>
              <a:rPr lang="es-ES" sz="8800" b="1" dirty="0" smtClean="0">
                <a:solidFill>
                  <a:schemeClr val="bg1"/>
                </a:solidFill>
              </a:rPr>
              <a:t>Concepto de Procesos</a:t>
            </a:r>
            <a:endParaRPr lang="es-419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2" y="142123"/>
            <a:ext cx="10976809" cy="61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7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3" y="0"/>
            <a:ext cx="9184613" cy="67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7200" dirty="0" smtClean="0"/>
              <a:t>Proceso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4000" dirty="0"/>
              <a:t>Un proceso es un conjunto de </a:t>
            </a:r>
            <a:r>
              <a:rPr lang="es-419" sz="4800" b="1" dirty="0"/>
              <a:t>actividades planificadas </a:t>
            </a:r>
            <a:r>
              <a:rPr lang="es-419" sz="4000" dirty="0"/>
              <a:t>que implican la participación de un número de personas y de recursos materiales coordinados </a:t>
            </a:r>
            <a:r>
              <a:rPr lang="es-419" sz="4800" b="1" dirty="0">
                <a:solidFill>
                  <a:schemeClr val="bg2">
                    <a:lumMod val="50000"/>
                  </a:schemeClr>
                </a:solidFill>
              </a:rPr>
              <a:t>para conseguir un objetivo previamente identificado.</a:t>
            </a:r>
            <a:endParaRPr lang="es-419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543677"/>
            <a:ext cx="11836376" cy="52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3.bp.blogspot.com/-itQ0aLCjw44/VPPTO88GfCI/AAAAAAAAAA8/NE4LeVBmtkA/s1600/Papel%2Bproce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4" y="0"/>
            <a:ext cx="10199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0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ebyempresas.com/wp-content/uploads/2012/09/procesos-600x3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384"/>
            <a:ext cx="12348513" cy="66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8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Arquitectura Empresarial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6301"/>
            <a:ext cx="11900079" cy="4023360"/>
          </a:xfrm>
        </p:spPr>
        <p:txBody>
          <a:bodyPr>
            <a:noAutofit/>
          </a:bodyPr>
          <a:lstStyle/>
          <a:p>
            <a:r>
              <a:rPr lang="es-419" sz="3200" b="1" dirty="0"/>
              <a:t>M</a:t>
            </a:r>
            <a:r>
              <a:rPr lang="es-419" sz="3200" b="1" dirty="0" smtClean="0"/>
              <a:t>etodología</a:t>
            </a:r>
            <a:r>
              <a:rPr lang="es-419" sz="3200" dirty="0" smtClean="0"/>
              <a:t> </a:t>
            </a:r>
            <a:r>
              <a:rPr lang="es-419" sz="3200" dirty="0"/>
              <a:t>que, basada en una </a:t>
            </a:r>
            <a:r>
              <a:rPr lang="es-419" sz="3200" u="sng" dirty="0"/>
              <a:t>visión integral de las </a:t>
            </a:r>
            <a:r>
              <a:rPr lang="es-419" sz="3200" u="sng" dirty="0" smtClean="0"/>
              <a:t>organizaciones</a:t>
            </a:r>
            <a:r>
              <a:rPr lang="es-419" sz="3200" dirty="0" smtClean="0"/>
              <a:t>, permite </a:t>
            </a:r>
            <a:r>
              <a:rPr lang="es-419" sz="4400" dirty="0"/>
              <a:t>alinear </a:t>
            </a:r>
            <a:r>
              <a:rPr lang="es-419" sz="4400" b="1" dirty="0">
                <a:solidFill>
                  <a:srgbClr val="FF0000"/>
                </a:solidFill>
              </a:rPr>
              <a:t>procesos</a:t>
            </a:r>
            <a:r>
              <a:rPr lang="es-419" sz="4400" dirty="0"/>
              <a:t>, datos, aplicaciones e infraestructura tecnológica</a:t>
            </a:r>
            <a:r>
              <a:rPr lang="es-419" sz="3200" dirty="0"/>
              <a:t> con los </a:t>
            </a:r>
            <a:r>
              <a:rPr lang="es-419" sz="3600" b="1" dirty="0">
                <a:solidFill>
                  <a:schemeClr val="bg2">
                    <a:lumMod val="50000"/>
                  </a:schemeClr>
                </a:solidFill>
              </a:rPr>
              <a:t>objetivos estratégicos del negocio </a:t>
            </a:r>
            <a:endParaRPr lang="es-419" sz="3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419" sz="3200" dirty="0" smtClean="0"/>
              <a:t>Su </a:t>
            </a:r>
            <a:r>
              <a:rPr lang="es-419" sz="3600" b="1" dirty="0" smtClean="0"/>
              <a:t>objetivo</a:t>
            </a:r>
            <a:r>
              <a:rPr lang="es-419" sz="3600" dirty="0" smtClean="0"/>
              <a:t> </a:t>
            </a:r>
            <a:r>
              <a:rPr lang="es-419" sz="3200" dirty="0"/>
              <a:t>es garantizar la correcta </a:t>
            </a:r>
            <a:r>
              <a:rPr lang="es-419" sz="3600" b="1" dirty="0">
                <a:solidFill>
                  <a:schemeClr val="bg2">
                    <a:lumMod val="50000"/>
                  </a:schemeClr>
                </a:solidFill>
              </a:rPr>
              <a:t>alineación de la tecnología y los </a:t>
            </a:r>
            <a:r>
              <a:rPr lang="es-419" sz="3600" b="1" dirty="0">
                <a:solidFill>
                  <a:srgbClr val="FF0000"/>
                </a:solidFill>
              </a:rPr>
              <a:t>procesos</a:t>
            </a:r>
            <a:r>
              <a:rPr lang="es-419" sz="3600" b="1" dirty="0">
                <a:solidFill>
                  <a:schemeClr val="bg2">
                    <a:lumMod val="50000"/>
                  </a:schemeClr>
                </a:solidFill>
              </a:rPr>
              <a:t> de negocio en una organización</a:t>
            </a:r>
            <a:r>
              <a:rPr lang="es-419" sz="3200" dirty="0"/>
              <a:t>, con el </a:t>
            </a:r>
            <a:r>
              <a:rPr lang="es-419" sz="3600" b="1" dirty="0"/>
              <a:t>propósito</a:t>
            </a:r>
            <a:r>
              <a:rPr lang="es-419" sz="3600" dirty="0"/>
              <a:t> </a:t>
            </a:r>
            <a:r>
              <a:rPr lang="es-419" sz="3200" dirty="0"/>
              <a:t>de </a:t>
            </a:r>
            <a:r>
              <a:rPr lang="es-419" sz="3600" b="1" dirty="0">
                <a:solidFill>
                  <a:schemeClr val="bg2">
                    <a:lumMod val="50000"/>
                  </a:schemeClr>
                </a:solidFill>
              </a:rPr>
              <a:t>alcanzar el cumplimiento de sus objetivos estratégicos</a:t>
            </a:r>
            <a:endParaRPr lang="es-419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38039" cy="59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96" y="324493"/>
            <a:ext cx="7230720" cy="54576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11354" y="9366"/>
            <a:ext cx="420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dirty="0" smtClean="0"/>
              <a:t>Directores y Alta Gerencia de IT</a:t>
            </a:r>
            <a:endParaRPr lang="es-419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29214" y="1501423"/>
            <a:ext cx="2672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/>
              <a:t>Departamento de BI</a:t>
            </a:r>
            <a:endParaRPr lang="es-419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20603" y="3237970"/>
            <a:ext cx="292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dirty="0" smtClean="0"/>
              <a:t>Departamento de Soluciones </a:t>
            </a:r>
            <a:endParaRPr lang="es-419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191007" y="1503325"/>
            <a:ext cx="327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dirty="0" smtClean="0"/>
              <a:t>Departamento de </a:t>
            </a:r>
            <a:r>
              <a:rPr lang="es-419" sz="3600" dirty="0" smtClean="0"/>
              <a:t>Arquitectura</a:t>
            </a:r>
            <a:endParaRPr lang="es-419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048148" y="3053304"/>
            <a:ext cx="313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dirty="0" smtClean="0"/>
              <a:t>Departamento de </a:t>
            </a:r>
            <a:r>
              <a:rPr lang="es-419" sz="3600" dirty="0" smtClean="0"/>
              <a:t>Desarrollo</a:t>
            </a:r>
            <a:endParaRPr lang="es-419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785886" y="5720843"/>
            <a:ext cx="553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 smtClean="0"/>
              <a:t>Departamento de Proyectos </a:t>
            </a:r>
            <a:endParaRPr lang="es-419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1809" y="5758668"/>
            <a:ext cx="54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 smtClean="0"/>
              <a:t>Departamento de Controles </a:t>
            </a:r>
            <a:endParaRPr lang="es-419" sz="3600" dirty="0"/>
          </a:p>
        </p:txBody>
      </p:sp>
      <p:sp>
        <p:nvSpPr>
          <p:cNvPr id="11" name="Up Arrow 10"/>
          <p:cNvSpPr/>
          <p:nvPr/>
        </p:nvSpPr>
        <p:spPr>
          <a:xfrm rot="16410545">
            <a:off x="2394717" y="1770717"/>
            <a:ext cx="252615" cy="748042"/>
          </a:xfrm>
          <a:prstGeom prst="upArrow">
            <a:avLst>
              <a:gd name="adj1" fmla="val 50000"/>
              <a:gd name="adj2" fmla="val 10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Up Arrow 11"/>
          <p:cNvSpPr/>
          <p:nvPr/>
        </p:nvSpPr>
        <p:spPr>
          <a:xfrm rot="15311728">
            <a:off x="3233594" y="1758476"/>
            <a:ext cx="425920" cy="2358864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Up Arrow 12"/>
          <p:cNvSpPr/>
          <p:nvPr/>
        </p:nvSpPr>
        <p:spPr>
          <a:xfrm rot="6223114">
            <a:off x="8361830" y="1524222"/>
            <a:ext cx="199819" cy="2358864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Up Arrow 13"/>
          <p:cNvSpPr/>
          <p:nvPr/>
        </p:nvSpPr>
        <p:spPr>
          <a:xfrm rot="5943618">
            <a:off x="9062376" y="1757509"/>
            <a:ext cx="155694" cy="591340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Up Arrow 14"/>
          <p:cNvSpPr/>
          <p:nvPr/>
        </p:nvSpPr>
        <p:spPr>
          <a:xfrm rot="15466340">
            <a:off x="1490930" y="5231716"/>
            <a:ext cx="371142" cy="978254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Up Arrow 15"/>
          <p:cNvSpPr/>
          <p:nvPr/>
        </p:nvSpPr>
        <p:spPr>
          <a:xfrm rot="7110503">
            <a:off x="9691608" y="4784539"/>
            <a:ext cx="371142" cy="1172060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7" name="Up Arrow 16"/>
          <p:cNvSpPr/>
          <p:nvPr/>
        </p:nvSpPr>
        <p:spPr>
          <a:xfrm rot="5097210">
            <a:off x="7540411" y="-293799"/>
            <a:ext cx="451345" cy="1928166"/>
          </a:xfrm>
          <a:prstGeom prst="up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164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01" y="1402896"/>
            <a:ext cx="10058400" cy="3566160"/>
          </a:xfrm>
        </p:spPr>
        <p:txBody>
          <a:bodyPr>
            <a:normAutofit/>
          </a:bodyPr>
          <a:lstStyle/>
          <a:p>
            <a:r>
              <a:rPr lang="es-ES" sz="8800" b="1" dirty="0" smtClean="0">
                <a:solidFill>
                  <a:schemeClr val="bg1"/>
                </a:solidFill>
              </a:rPr>
              <a:t>Como se traduce este concepto en una empresa?</a:t>
            </a:r>
            <a:endParaRPr lang="es-419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43"/>
          <a:stretch/>
        </p:blipFill>
        <p:spPr>
          <a:xfrm>
            <a:off x="1503876" y="1493948"/>
            <a:ext cx="9029700" cy="39629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93" y="592429"/>
            <a:ext cx="9595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b="1" dirty="0" smtClean="0"/>
              <a:t>Diagrama de Arquitectura de Flujo de Datos </a:t>
            </a:r>
            <a:endParaRPr lang="es-419" sz="4000" b="1" dirty="0"/>
          </a:p>
        </p:txBody>
      </p:sp>
    </p:spTree>
    <p:extLst>
      <p:ext uri="{BB962C8B-B14F-4D97-AF65-F5344CB8AC3E}">
        <p14:creationId xmlns:p14="http://schemas.microsoft.com/office/powerpoint/2010/main" val="31167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365"/>
          <a:stretch/>
        </p:blipFill>
        <p:spPr>
          <a:xfrm>
            <a:off x="1960271" y="540913"/>
            <a:ext cx="8133128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414" y="0"/>
            <a:ext cx="8642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b="1" dirty="0" smtClean="0"/>
              <a:t>Diagrama de Arquitectura de Aplicación</a:t>
            </a:r>
            <a:endParaRPr lang="es-419" sz="4000" b="1" dirty="0"/>
          </a:p>
        </p:txBody>
      </p:sp>
    </p:spTree>
    <p:extLst>
      <p:ext uri="{BB962C8B-B14F-4D97-AF65-F5344CB8AC3E}">
        <p14:creationId xmlns:p14="http://schemas.microsoft.com/office/powerpoint/2010/main" val="868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908429"/>
            <a:ext cx="8382000" cy="532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414" y="0"/>
            <a:ext cx="9480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b="1" dirty="0" smtClean="0"/>
              <a:t>Diagrama de Arquitectura de Flujo de Datos</a:t>
            </a:r>
            <a:endParaRPr lang="es-419" sz="4000" b="1" dirty="0"/>
          </a:p>
        </p:txBody>
      </p:sp>
    </p:spTree>
    <p:extLst>
      <p:ext uri="{BB962C8B-B14F-4D97-AF65-F5344CB8AC3E}">
        <p14:creationId xmlns:p14="http://schemas.microsoft.com/office/powerpoint/2010/main" val="18708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guibarit.com/ImageHandler.ashx?UploadedFile=true&amp;image=~/App_Data/UserImages/Image/RedSeg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26" y="1107581"/>
            <a:ext cx="7558871" cy="5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3414" y="0"/>
            <a:ext cx="1033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b="1" dirty="0" smtClean="0"/>
              <a:t>Diagrama de Arquitectura de Redes y Seguridad</a:t>
            </a:r>
            <a:endParaRPr lang="es-419" sz="4000" b="1" dirty="0"/>
          </a:p>
        </p:txBody>
      </p:sp>
    </p:spTree>
    <p:extLst>
      <p:ext uri="{BB962C8B-B14F-4D97-AF65-F5344CB8AC3E}">
        <p14:creationId xmlns:p14="http://schemas.microsoft.com/office/powerpoint/2010/main" val="38669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</TotalTime>
  <Words>342</Words>
  <Application>Microsoft Office PowerPoint</Application>
  <PresentationFormat>Widescreen</PresentationFormat>
  <Paragraphs>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Retrospect</vt:lpstr>
      <vt:lpstr>Arquitectura de Integración y Procesos de BI</vt:lpstr>
      <vt:lpstr>Concepto de Arquitectura </vt:lpstr>
      <vt:lpstr>Arquitectura Empresarial</vt:lpstr>
      <vt:lpstr>PowerPoint Presentation</vt:lpstr>
      <vt:lpstr>Como se traduce este concepto en una empresa?</vt:lpstr>
      <vt:lpstr>PowerPoint Presentation</vt:lpstr>
      <vt:lpstr>PowerPoint Presentation</vt:lpstr>
      <vt:lpstr>PowerPoint Presentation</vt:lpstr>
      <vt:lpstr>PowerPoint Presentation</vt:lpstr>
      <vt:lpstr>Entonces… </vt:lpstr>
      <vt:lpstr>Componentes de Integración</vt:lpstr>
      <vt:lpstr>PowerPoint Presentation</vt:lpstr>
      <vt:lpstr>PowerPoint Presentation</vt:lpstr>
      <vt:lpstr>Datawarehouse     Propiedades </vt:lpstr>
      <vt:lpstr>Características de un Datawarehouse </vt:lpstr>
      <vt:lpstr>PowerPoint Presentation</vt:lpstr>
      <vt:lpstr>Point to Point vs Hub and Spoke vs ESB </vt:lpstr>
      <vt:lpstr>PowerPoint Presentation</vt:lpstr>
      <vt:lpstr>PowerPoint Presentation</vt:lpstr>
      <vt:lpstr>Fuentes de Datos</vt:lpstr>
      <vt:lpstr>Fuentes de Datos</vt:lpstr>
      <vt:lpstr>Concepto de Procesos</vt:lpstr>
      <vt:lpstr>PowerPoint Presentation</vt:lpstr>
      <vt:lpstr>PowerPoint Presentation</vt:lpstr>
      <vt:lpstr>Proceso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de Integración y Procesos de BI</dc:title>
  <dc:creator>Aldo Afranchi Murillo (CM)</dc:creator>
  <cp:lastModifiedBy>Aldo Afranchi Murillo (CM)</cp:lastModifiedBy>
  <cp:revision>15</cp:revision>
  <dcterms:created xsi:type="dcterms:W3CDTF">2017-05-03T16:10:29Z</dcterms:created>
  <dcterms:modified xsi:type="dcterms:W3CDTF">2017-05-04T21:31:15Z</dcterms:modified>
</cp:coreProperties>
</file>